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5" r:id="rId4"/>
    <p:sldId id="281" r:id="rId5"/>
    <p:sldId id="276" r:id="rId6"/>
    <p:sldId id="277" r:id="rId7"/>
    <p:sldId id="261" r:id="rId8"/>
    <p:sldId id="258" r:id="rId9"/>
    <p:sldId id="259" r:id="rId10"/>
    <p:sldId id="266" r:id="rId11"/>
    <p:sldId id="267" r:id="rId12"/>
    <p:sldId id="263" r:id="rId13"/>
    <p:sldId id="257" r:id="rId14"/>
    <p:sldId id="280" r:id="rId15"/>
    <p:sldId id="264" r:id="rId16"/>
    <p:sldId id="265" r:id="rId17"/>
    <p:sldId id="268" r:id="rId18"/>
    <p:sldId id="269" r:id="rId19"/>
    <p:sldId id="272" r:id="rId20"/>
    <p:sldId id="271" r:id="rId21"/>
    <p:sldId id="270" r:id="rId22"/>
    <p:sldId id="273" r:id="rId23"/>
    <p:sldId id="27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F91"/>
    <a:srgbClr val="588A7D"/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chan\Documents\Project\Project-1-DS-Viz-Bootcamp\Box%20Office%20Mojo%20Data\final_d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Movies Released by Month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Sheet1!$A$17:$A$28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Sheet1!$C$17:$C$28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7</c:v>
                </c:pt>
                <c:pt idx="5">
                  <c:v>8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8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BB-4894-A3FA-7C1BC96120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940560"/>
        <c:axId val="1870277504"/>
      </c:barChart>
      <c:catAx>
        <c:axId val="195294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277504"/>
        <c:crosses val="autoZero"/>
        <c:auto val="1"/>
        <c:lblAlgn val="ctr"/>
        <c:lblOffset val="100"/>
        <c:noMultiLvlLbl val="0"/>
      </c:catAx>
      <c:valAx>
        <c:axId val="187027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94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Box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5421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Make a Top 10 Box Office Movie?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19414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 and also the highest overall gross revenue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BCE98-EA34-44D5-B62A-46C5F34C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349"/>
            <a:ext cx="2396218" cy="352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826B3-654F-4A2A-8573-503B5C3E66A4}"/>
              </a:ext>
            </a:extLst>
          </p:cNvPr>
          <p:cNvSpPr txBox="1"/>
          <p:nvPr/>
        </p:nvSpPr>
        <p:spPr>
          <a:xfrm>
            <a:off x="641917" y="5914505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Likes: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757,954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4EB6-ACB8-47A0-BD3B-6F1F23E9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42" y="2038349"/>
            <a:ext cx="2381438" cy="3528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A65787-1EEF-4260-AA8E-B32ADEA536CD}"/>
              </a:ext>
            </a:extLst>
          </p:cNvPr>
          <p:cNvSpPr txBox="1"/>
          <p:nvPr/>
        </p:nvSpPr>
        <p:spPr>
          <a:xfrm>
            <a:off x="4631669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Dislikes: 52,071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D6136-B528-475B-ACF4-CCE69980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196" y="2038347"/>
            <a:ext cx="2396219" cy="352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8AF228-39FB-4263-88BD-6C084305E539}"/>
              </a:ext>
            </a:extLst>
          </p:cNvPr>
          <p:cNvSpPr txBox="1"/>
          <p:nvPr/>
        </p:nvSpPr>
        <p:spPr>
          <a:xfrm>
            <a:off x="8325913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Comments: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141,470</a:t>
            </a:r>
          </a:p>
        </p:txBody>
      </p:sp>
    </p:spTree>
    <p:extLst>
      <p:ext uri="{BB962C8B-B14F-4D97-AF65-F5344CB8AC3E}">
        <p14:creationId xmlns:p14="http://schemas.microsoft.com/office/powerpoint/2010/main" val="379618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Release Date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Release Date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month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There will be more Top 10 movies released during the summer and winter months to correspond with the time students are on break.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	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Find corresponding month from release date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4-505F-4849-A92C-105C7EE8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F235A4-AAF3-409F-BE90-BE38D1C0A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397617"/>
              </p:ext>
            </p:extLst>
          </p:nvPr>
        </p:nvGraphicFramePr>
        <p:xfrm>
          <a:off x="177816" y="2055813"/>
          <a:ext cx="7773694" cy="386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0492391-8C2C-42A4-9C97-69A0D90F331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5FD32A-983A-43C7-871F-41130388A17E}"/>
              </a:ext>
            </a:extLst>
          </p:cNvPr>
          <p:cNvSpPr txBox="1">
            <a:spLocks/>
          </p:cNvSpPr>
          <p:nvPr/>
        </p:nvSpPr>
        <p:spPr>
          <a:xfrm>
            <a:off x="177816" y="153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Top 10 Movies by Release Month</a:t>
            </a:r>
          </a:p>
        </p:txBody>
      </p:sp>
      <p:pic>
        <p:nvPicPr>
          <p:cNvPr id="11" name="Picture 10" title="December 18">
            <a:extLst>
              <a:ext uri="{FF2B5EF4-FFF2-40B4-BE49-F238E27FC236}">
                <a16:creationId xmlns:a16="http://schemas.microsoft.com/office/drawing/2014/main" id="{E82C8463-3D9F-49D2-94D8-23DE2AF4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62" y="153365"/>
            <a:ext cx="2169165" cy="3250792"/>
          </a:xfrm>
          <a:prstGeom prst="rect">
            <a:avLst/>
          </a:prstGeom>
        </p:spPr>
      </p:pic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50BAE537-A94A-49EE-B524-A7B1F0498E49}"/>
              </a:ext>
            </a:extLst>
          </p:cNvPr>
          <p:cNvSpPr/>
          <p:nvPr/>
        </p:nvSpPr>
        <p:spPr>
          <a:xfrm>
            <a:off x="10510749" y="1351522"/>
            <a:ext cx="1620362" cy="785722"/>
          </a:xfrm>
          <a:prstGeom prst="callout2">
            <a:avLst>
              <a:gd name="adj1" fmla="val 35065"/>
              <a:gd name="adj2" fmla="val 633"/>
              <a:gd name="adj3" fmla="val 57905"/>
              <a:gd name="adj4" fmla="val -8756"/>
              <a:gd name="adj5" fmla="val 66819"/>
              <a:gd name="adj6" fmla="val -12386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Winter Movie:  December 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ECF3F-65DF-4FD8-A428-2BA0C329D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54" y="3488766"/>
            <a:ext cx="2088816" cy="3096628"/>
          </a:xfrm>
          <a:prstGeom prst="rect">
            <a:avLst/>
          </a:prstGeom>
        </p:spPr>
      </p:pic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60B45296-9243-458C-B280-7EC2360BACF4}"/>
              </a:ext>
            </a:extLst>
          </p:cNvPr>
          <p:cNvSpPr/>
          <p:nvPr/>
        </p:nvSpPr>
        <p:spPr>
          <a:xfrm flipH="1">
            <a:off x="7665517" y="4725584"/>
            <a:ext cx="1949118" cy="622991"/>
          </a:xfrm>
          <a:prstGeom prst="callout2">
            <a:avLst>
              <a:gd name="adj1" fmla="val 43441"/>
              <a:gd name="adj2" fmla="val -441"/>
              <a:gd name="adj3" fmla="val 51672"/>
              <a:gd name="adj4" fmla="val -4391"/>
              <a:gd name="adj5" fmla="val 49135"/>
              <a:gd name="adj6" fmla="val -8054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Spring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210217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863" y="1892466"/>
            <a:ext cx="1419843" cy="209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98" y="4273716"/>
            <a:ext cx="1574720" cy="2297029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Movie Mentions and Sentiment 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Production Budget Data</a:t>
            </a:r>
          </a:p>
        </p:txBody>
      </p:sp>
    </p:spTree>
    <p:extLst>
      <p:ext uri="{BB962C8B-B14F-4D97-AF65-F5344CB8AC3E}">
        <p14:creationId xmlns:p14="http://schemas.microsoft.com/office/powerpoint/2010/main" val="2074249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Movie Mentions and Sentiment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Question: Do the number of Twitter mentions and overall sentiment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More Twitter mentions would generally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Looking at Twitter mentions using hashtags</a:t>
            </a:r>
          </a:p>
          <a:p>
            <a:pPr marL="0" indent="0">
              <a:buNone/>
            </a:pPr>
            <a:r>
              <a:rPr lang="en-US" sz="2600" dirty="0"/>
              <a:t>	- Looking at Twitter movie handles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Understanding how the average Twitter user tweets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Used the YouTube API instead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91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EF34D-E6E0-4FAF-AD6D-7BF046451D8B}"/>
              </a:ext>
            </a:extLst>
          </p:cNvPr>
          <p:cNvSpPr/>
          <p:nvPr/>
        </p:nvSpPr>
        <p:spPr>
          <a:xfrm>
            <a:off x="263704" y="351843"/>
            <a:ext cx="6723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What Make a Top 10 Box Office Movie?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0940-63D1-4502-B49E-1698724437CA}"/>
              </a:ext>
            </a:extLst>
          </p:cNvPr>
          <p:cNvSpPr txBox="1"/>
          <p:nvPr/>
        </p:nvSpPr>
        <p:spPr>
          <a:xfrm>
            <a:off x="373224" y="1184989"/>
            <a:ext cx="9825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Sources: Box Office Mojo, OMDb, YouTube,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APIs: OMDb, YouTube, Twitter</a:t>
            </a:r>
          </a:p>
        </p:txBody>
      </p:sp>
    </p:spTree>
    <p:extLst>
      <p:ext uri="{BB962C8B-B14F-4D97-AF65-F5344CB8AC3E}">
        <p14:creationId xmlns:p14="http://schemas.microsoft.com/office/powerpoint/2010/main" val="20771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00697B-8434-487A-A74B-1DBAD7939123}"/>
              </a:ext>
            </a:extLst>
          </p:cNvPr>
          <p:cNvSpPr/>
          <p:nvPr/>
        </p:nvSpPr>
        <p:spPr>
          <a:xfrm>
            <a:off x="4592714" y="3261896"/>
            <a:ext cx="7093258" cy="3484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u="sng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Assumption: </a:t>
            </a:r>
          </a:p>
          <a:p>
            <a:r>
              <a:rPr lang="en-US" dirty="0">
                <a:solidFill>
                  <a:schemeClr val="tx1"/>
                </a:solidFill>
              </a:rPr>
              <a:t>If people are tweeting about a movie they do not normally tweet at the handle 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</a:rPr>
              <a:t>If there is an earthquake, most users would tweet #earthquake, not tweet @</a:t>
            </a:r>
            <a:r>
              <a:rPr lang="en-US" dirty="0" err="1">
                <a:solidFill>
                  <a:schemeClr val="tx1"/>
                </a:solidFill>
              </a:rPr>
              <a:t>USGSBigQuakes</a:t>
            </a:r>
            <a:r>
              <a:rPr lang="en-US" dirty="0">
                <a:solidFill>
                  <a:schemeClr val="tx1"/>
                </a:solidFill>
              </a:rPr>
              <a:t> handle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every movie has its own handle (i.e. @</a:t>
            </a:r>
            <a:r>
              <a:rPr lang="en-US" dirty="0" err="1">
                <a:solidFill>
                  <a:schemeClr val="tx1"/>
                </a:solidFill>
              </a:rPr>
              <a:t>Iron_man</a:t>
            </a:r>
            <a:r>
              <a:rPr lang="en-US" dirty="0">
                <a:solidFill>
                  <a:schemeClr val="tx1"/>
                </a:solidFill>
              </a:rPr>
              <a:t> for all its movies)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manual search for handle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Do users tweet at the handle or use hashtags?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70265-76C2-4B42-82C6-183B4F93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9137">
            <a:off x="523112" y="3373731"/>
            <a:ext cx="3787066" cy="291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A2D2D-1ACB-4091-91C8-510329D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77" y="1297149"/>
            <a:ext cx="5342003" cy="26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Knowing what hashtags users might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B12C-7A9D-49C6-8AE6-6E1D3011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90" y="3892656"/>
            <a:ext cx="3448388" cy="26294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DF7-810B-4C50-BF14-9945A323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9006">
            <a:off x="134934" y="3503907"/>
            <a:ext cx="3414775" cy="262943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00A78-2481-42B8-8255-60CEC51AD007}"/>
              </a:ext>
            </a:extLst>
          </p:cNvPr>
          <p:cNvSpPr/>
          <p:nvPr/>
        </p:nvSpPr>
        <p:spPr>
          <a:xfrm>
            <a:off x="7331978" y="4160937"/>
            <a:ext cx="4599610" cy="2439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Some movies need multiple hashtags to return the most relevant tweets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This would have required a manual process of assuming what most people would tweet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#Smaug #</a:t>
            </a:r>
            <a:r>
              <a:rPr lang="en-US" dirty="0" err="1">
                <a:solidFill>
                  <a:schemeClr val="tx1"/>
                </a:solidFill>
              </a:rPr>
              <a:t>DesolationofSmaug</a:t>
            </a:r>
            <a:r>
              <a:rPr lang="en-US" dirty="0">
                <a:solidFill>
                  <a:schemeClr val="tx1"/>
                </a:solidFill>
              </a:rPr>
              <a:t> #Hobbit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HungerGames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dirty="0" err="1">
                <a:solidFill>
                  <a:schemeClr val="tx1"/>
                </a:solidFill>
              </a:rPr>
              <a:t>CatchingFire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#Frozen #Gravity were too common</a:t>
            </a:r>
          </a:p>
          <a:p>
            <a:r>
              <a:rPr lang="en-US" dirty="0">
                <a:solidFill>
                  <a:schemeClr val="tx1"/>
                </a:solidFill>
              </a:rPr>
              <a:t>-  Some movies were unique: #BigHero6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AD47B-0903-4557-B17E-B1F7F4C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6950">
            <a:off x="8261555" y="381121"/>
            <a:ext cx="3212786" cy="3409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28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Weather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weather impact the overall gross of a movie?</a:t>
            </a:r>
          </a:p>
          <a:p>
            <a:pPr marL="0" indent="0">
              <a:buNone/>
            </a:pPr>
            <a:r>
              <a:rPr lang="en-US" dirty="0"/>
              <a:t>Assumption: Poor weather would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Analyze cities in different geographical locations and look at the 	temperature based on the release date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There was no overall gross by city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Looked at month of release date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47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Production Budget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production budget impact the overall gross of a movie?</a:t>
            </a:r>
          </a:p>
          <a:p>
            <a:pPr marL="0" indent="0">
              <a:buNone/>
            </a:pPr>
            <a:r>
              <a:rPr lang="en-US" dirty="0"/>
              <a:t>Assumption: A higher production budget would generally correlate with a higher overall gross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Compare the overall gross of a movie to its total production budget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Some movies did not make their budget data available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 - N/A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96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Takeaways:</a:t>
            </a:r>
          </a:p>
        </p:txBody>
      </p:sp>
    </p:spTree>
    <p:extLst>
      <p:ext uri="{BB962C8B-B14F-4D97-AF65-F5344CB8AC3E}">
        <p14:creationId xmlns:p14="http://schemas.microsoft.com/office/powerpoint/2010/main" val="42491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8CDC8-992C-44C5-BBFA-E6A92BD3EDB7}"/>
              </a:ext>
            </a:extLst>
          </p:cNvPr>
          <p:cNvSpPr/>
          <p:nvPr/>
        </p:nvSpPr>
        <p:spPr>
          <a:xfrm>
            <a:off x="2120548" y="1654514"/>
            <a:ext cx="7298405" cy="29193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F9FF9-6DBF-4B90-B296-C204967A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81" y="1919047"/>
            <a:ext cx="6560173" cy="22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iles.slack.com/files-pri/T8PT1Q6EM-FA7MSTPEG/capture.png">
            <a:extLst>
              <a:ext uri="{FF2B5EF4-FFF2-40B4-BE49-F238E27FC236}">
                <a16:creationId xmlns:a16="http://schemas.microsoft.com/office/drawing/2014/main" id="{0157D3E7-8DB4-4E57-9481-78582EEA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" y="2360646"/>
            <a:ext cx="11602370" cy="3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D0751-2C37-4480-94FD-0C2156C5252B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360C9-95D7-4179-8A3C-190AF01FA05B}"/>
              </a:ext>
            </a:extLst>
          </p:cNvPr>
          <p:cNvSpPr txBox="1"/>
          <p:nvPr/>
        </p:nvSpPr>
        <p:spPr>
          <a:xfrm>
            <a:off x="276838" y="637563"/>
            <a:ext cx="4647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 Year Average Trend</a:t>
            </a:r>
          </a:p>
        </p:txBody>
      </p:sp>
    </p:spTree>
    <p:extLst>
      <p:ext uri="{BB962C8B-B14F-4D97-AF65-F5344CB8AC3E}">
        <p14:creationId xmlns:p14="http://schemas.microsoft.com/office/powerpoint/2010/main" val="84774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A69B-9DCE-4F39-92DA-16FF3302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93" y="643467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F692D-5BCE-4722-A069-4DC03FD3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8" y="3436194"/>
            <a:ext cx="5806712" cy="1686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0B0ED-F53A-4101-B617-71721CDF789A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1A3DE-66E1-46C0-92D1-9F14557A4A19}"/>
              </a:ext>
            </a:extLst>
          </p:cNvPr>
          <p:cNvSpPr txBox="1"/>
          <p:nvPr/>
        </p:nvSpPr>
        <p:spPr>
          <a:xfrm>
            <a:off x="867746" y="311436"/>
            <a:ext cx="992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Movie Ratings (MPAA) 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Impact on Average Gross Per Movie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5A30E0-0996-4437-8F05-388E3D3C523B}"/>
              </a:ext>
            </a:extLst>
          </p:cNvPr>
          <p:cNvSpPr/>
          <p:nvPr/>
        </p:nvSpPr>
        <p:spPr>
          <a:xfrm>
            <a:off x="6559420" y="1946311"/>
            <a:ext cx="2696547" cy="2691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Only 4 top 10 movies were either rated G or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F6C65-56D8-4B11-83B1-0C8FA3067CB7}"/>
              </a:ext>
            </a:extLst>
          </p:cNvPr>
          <p:cNvSpPr/>
          <p:nvPr/>
        </p:nvSpPr>
        <p:spPr>
          <a:xfrm>
            <a:off x="8397552" y="3181739"/>
            <a:ext cx="3564294" cy="3446107"/>
          </a:xfrm>
          <a:prstGeom prst="ellipse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group rating with the highest average gross per movie is PG-13</a:t>
            </a:r>
          </a:p>
        </p:txBody>
      </p:sp>
    </p:spTree>
    <p:extLst>
      <p:ext uri="{BB962C8B-B14F-4D97-AF65-F5344CB8AC3E}">
        <p14:creationId xmlns:p14="http://schemas.microsoft.com/office/powerpoint/2010/main" val="277101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E29EA-396E-4074-A37F-7AC96955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4" y="1764429"/>
            <a:ext cx="9907398" cy="495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7D057-33E8-43F1-84DF-0C5906ECFBB9}"/>
              </a:ext>
            </a:extLst>
          </p:cNvPr>
          <p:cNvSpPr txBox="1"/>
          <p:nvPr/>
        </p:nvSpPr>
        <p:spPr>
          <a:xfrm>
            <a:off x="10402349" y="2055813"/>
            <a:ext cx="135901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Bubble Size: Like Count</a:t>
            </a:r>
          </a:p>
        </p:txBody>
      </p:sp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566</Words>
  <Application>Microsoft Office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Project 1 – Box Office Oracle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Official Movie Trailer View Count v. Overall Gross</vt:lpstr>
      <vt:lpstr> Official Movie Trailer View Count v. Overall Gross</vt:lpstr>
      <vt:lpstr>PowerPoint Presentation</vt:lpstr>
      <vt:lpstr>PowerPoint Presentation</vt:lpstr>
      <vt:lpstr>PowerPoint Presentation</vt:lpstr>
      <vt:lpstr>Release Date of Top 10 Movies</vt:lpstr>
      <vt:lpstr>PowerPoint Presentation</vt:lpstr>
      <vt:lpstr>PowerPoint Presentation</vt:lpstr>
      <vt:lpstr>PowerPoint Presentation</vt:lpstr>
      <vt:lpstr>PowerPoint Presentation</vt:lpstr>
      <vt:lpstr>Challenges:</vt:lpstr>
      <vt:lpstr>Challenges: Twitter Movie Mentions and Sentiment</vt:lpstr>
      <vt:lpstr>Challenges: Twitter Mentions</vt:lpstr>
      <vt:lpstr>Challenges: Twitter Mentions</vt:lpstr>
      <vt:lpstr>Challenges: Weather</vt:lpstr>
      <vt:lpstr>Challenges: Production Budget</vt:lpstr>
      <vt:lpstr>Key 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Grace Chan</cp:lastModifiedBy>
  <cp:revision>40</cp:revision>
  <dcterms:created xsi:type="dcterms:W3CDTF">2018-04-16T22:09:08Z</dcterms:created>
  <dcterms:modified xsi:type="dcterms:W3CDTF">2018-04-18T03:20:52Z</dcterms:modified>
</cp:coreProperties>
</file>